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9" r:id="rId3"/>
    <p:sldId id="260" r:id="rId4"/>
    <p:sldId id="261" r:id="rId5"/>
    <p:sldId id="265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3" name="Rectangle 310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044D53-93B9-0168-D26B-4BC3C9F7EBC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3105" name="Rectangle 310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DBBEA5-B27F-9E46-AA4F-34C4CE59D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br>
              <a:rPr kumimoji="0" lang="en-US" altLang="fr-FR" sz="45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</a:b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07D55E-36CF-E8DF-C4AF-91D0AA36A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485915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kumimoji="0" lang="en-US" altLang="fr-FR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Een</a:t>
            </a:r>
            <a:r>
              <a:rPr kumimoji="0" lang="en-US" altLang="fr-F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kumimoji="0" lang="en-US" altLang="fr-FR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roadtrip</a:t>
            </a:r>
            <a:r>
              <a:rPr kumimoji="0" lang="en-US" altLang="fr-F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met </a:t>
            </a:r>
            <a:r>
              <a:rPr kumimoji="0" lang="en-US" altLang="fr-FR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avontuur</a:t>
            </a:r>
            <a:r>
              <a:rPr kumimoji="0" lang="en-US" altLang="fr-F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, </a:t>
            </a:r>
            <a:r>
              <a:rPr kumimoji="0" lang="en-US" altLang="fr-FR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natuur</a:t>
            </a:r>
            <a:r>
              <a:rPr kumimoji="0" lang="en-US" altLang="fr-F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kumimoji="0" lang="en-US" altLang="fr-FR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en</a:t>
            </a:r>
            <a:r>
              <a:rPr kumimoji="0" lang="en-US" altLang="fr-F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kumimoji="0" lang="en-US" altLang="fr-FR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cultuur</a:t>
            </a:r>
            <a:r>
              <a:rPr kumimoji="0" lang="en-US" altLang="fr-F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in de 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kumimoji="0" lang="en-US" altLang="fr-F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Hoge </a:t>
            </a:r>
            <a:r>
              <a:rPr kumimoji="0" lang="en-US" altLang="fr-FR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Venen</a:t>
            </a:r>
            <a:r>
              <a:rPr kumimoji="0" lang="en-US" altLang="fr-F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kumimoji="0" lang="en-US" altLang="fr-FR" sz="24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en</a:t>
            </a:r>
            <a:r>
              <a:rPr kumimoji="0" lang="en-US" altLang="fr-F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Luik 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0213B8-6122-A4BD-9952-773D38A9E64D}"/>
              </a:ext>
            </a:extLst>
          </p:cNvPr>
          <p:cNvSpPr txBox="1"/>
          <p:nvPr/>
        </p:nvSpPr>
        <p:spPr>
          <a:xfrm>
            <a:off x="1204111" y="3036585"/>
            <a:ext cx="76230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500" dirty="0" err="1">
                <a:solidFill>
                  <a:schemeClr val="bg1"/>
                </a:solidFill>
                <a:latin typeface="+mj-lt"/>
              </a:rPr>
              <a:t>Adrenaline</a:t>
            </a:r>
            <a:r>
              <a:rPr lang="fr-BE" sz="4500" dirty="0">
                <a:solidFill>
                  <a:schemeClr val="bg1"/>
                </a:solidFill>
                <a:latin typeface="+mj-lt"/>
              </a:rPr>
              <a:t> in de </a:t>
            </a:r>
            <a:r>
              <a:rPr lang="fr-BE" sz="4500" dirty="0" err="1">
                <a:solidFill>
                  <a:schemeClr val="bg1"/>
                </a:solidFill>
                <a:latin typeface="+mj-lt"/>
              </a:rPr>
              <a:t>Hoge</a:t>
            </a:r>
            <a:r>
              <a:rPr lang="fr-BE" sz="45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BE" sz="4500" dirty="0" err="1">
                <a:solidFill>
                  <a:schemeClr val="bg1"/>
                </a:solidFill>
                <a:latin typeface="+mj-lt"/>
              </a:rPr>
              <a:t>Venen</a:t>
            </a:r>
            <a:endParaRPr lang="fr-BE" sz="45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ED18D1-FA9C-FF45-951F-6B63560C8FA5}"/>
              </a:ext>
            </a:extLst>
          </p:cNvPr>
          <p:cNvSpPr txBox="1"/>
          <p:nvPr/>
        </p:nvSpPr>
        <p:spPr>
          <a:xfrm>
            <a:off x="129488" y="6248456"/>
            <a:ext cx="373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Destination Wallonia DMC</a:t>
            </a:r>
          </a:p>
        </p:txBody>
      </p:sp>
    </p:spTree>
    <p:extLst>
      <p:ext uri="{BB962C8B-B14F-4D97-AF65-F5344CB8AC3E}">
        <p14:creationId xmlns:p14="http://schemas.microsoft.com/office/powerpoint/2010/main" val="332041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3" name="Rectangle 182">
            <a:extLst>
              <a:ext uri="{FF2B5EF4-FFF2-40B4-BE49-F238E27FC236}">
                <a16:creationId xmlns:a16="http://schemas.microsoft.com/office/drawing/2014/main" id="{7979CB03-77A3-48F2-A1C8-52F03FCB3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4" name="Rectangle 183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240" y="633619"/>
            <a:ext cx="339068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2" y="978408"/>
            <a:ext cx="2791206" cy="110642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a-DK" sz="2100" dirty="0">
                <a:latin typeface="Forte Forward" pitchFamily="2" charset="0"/>
                <a:cs typeface="Forte Forward" pitchFamily="2" charset="0"/>
              </a:rPr>
              <a:t>Dag 1</a:t>
            </a:r>
            <a:br>
              <a:rPr lang="da-DK" sz="2100" dirty="0">
                <a:latin typeface="Forte Forward" pitchFamily="2" charset="0"/>
                <a:cs typeface="Forte Forward" pitchFamily="2" charset="0"/>
              </a:rPr>
            </a:br>
            <a:r>
              <a:rPr lang="da-DK" sz="2100" dirty="0">
                <a:latin typeface="Forte Forward" pitchFamily="2" charset="0"/>
                <a:cs typeface="Forte Forward" pitchFamily="2" charset="0"/>
              </a:rPr>
              <a:t> </a:t>
            </a:r>
            <a:br>
              <a:rPr lang="da-DK" sz="2100" dirty="0">
                <a:latin typeface="Forte Forward" pitchFamily="2" charset="0"/>
                <a:cs typeface="Forte Forward" pitchFamily="2" charset="0"/>
              </a:rPr>
            </a:br>
            <a:r>
              <a:rPr lang="da-DK" sz="2100" dirty="0">
                <a:latin typeface="Forte Forward" pitchFamily="2" charset="0"/>
                <a:cs typeface="Forte Forward" pitchFamily="2" charset="0"/>
              </a:rPr>
              <a:t>Rewilding &amp; Canyoning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33" y="1181536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670" y="2185416"/>
            <a:ext cx="276239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362" y="2482596"/>
            <a:ext cx="2791206" cy="3502152"/>
          </a:xfrm>
        </p:spPr>
        <p:txBody>
          <a:bodyPr>
            <a:normAutofit/>
          </a:bodyPr>
          <a:lstStyle/>
          <a:p>
            <a:r>
              <a:rPr lang="nl-NL" sz="1500" dirty="0"/>
              <a:t>Avontuurlijke </a:t>
            </a:r>
            <a:r>
              <a:rPr lang="nl-NL" sz="1500" dirty="0" err="1"/>
              <a:t>bushcraft</a:t>
            </a:r>
            <a:r>
              <a:rPr lang="nl-NL" sz="1500" dirty="0"/>
              <a:t> </a:t>
            </a:r>
            <a:r>
              <a:rPr lang="nl-NL" sz="1500" dirty="0" err="1"/>
              <a:t>hike</a:t>
            </a:r>
            <a:r>
              <a:rPr lang="nl-NL" sz="1500" dirty="0"/>
              <a:t> langs de rivier.</a:t>
            </a:r>
          </a:p>
          <a:p>
            <a:r>
              <a:rPr lang="nl-NL" sz="1500" dirty="0"/>
              <a:t>Ambachtelijke picknick op mooie plek.</a:t>
            </a:r>
          </a:p>
          <a:p>
            <a:r>
              <a:rPr lang="nl-NL" sz="1500" dirty="0"/>
              <a:t>Initiatie </a:t>
            </a:r>
            <a:r>
              <a:rPr lang="nl-NL" sz="1500" dirty="0" err="1"/>
              <a:t>canyoning</a:t>
            </a:r>
            <a:r>
              <a:rPr lang="nl-NL" sz="1500" dirty="0"/>
              <a:t>.</a:t>
            </a:r>
          </a:p>
          <a:p>
            <a:r>
              <a:rPr lang="nl-NL" sz="1500" dirty="0"/>
              <a:t>Avond: Live BBQ met entertainment.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B02BF7A-8826-B3DB-F32A-CB290B491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95" r="27388" b="-4"/>
          <a:stretch/>
        </p:blipFill>
        <p:spPr>
          <a:xfrm>
            <a:off x="3878273" y="10"/>
            <a:ext cx="2358535" cy="3209534"/>
          </a:xfrm>
          <a:prstGeom prst="rect">
            <a:avLst/>
          </a:prstGeom>
        </p:spPr>
      </p:pic>
      <p:pic>
        <p:nvPicPr>
          <p:cNvPr id="30" name="Image 29" descr="Une image contenant plein air, personne, habits, eau&#10;&#10;Description générée automatiquement">
            <a:extLst>
              <a:ext uri="{FF2B5EF4-FFF2-40B4-BE49-F238E27FC236}">
                <a16:creationId xmlns:a16="http://schemas.microsoft.com/office/drawing/2014/main" id="{8117AC22-4166-6601-DB42-58F3A7AE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7" r="6619" b="4"/>
          <a:stretch/>
        </p:blipFill>
        <p:spPr>
          <a:xfrm>
            <a:off x="3878274" y="3310128"/>
            <a:ext cx="2358534" cy="354787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A5DAFE4-8314-E623-E95A-60BD298A50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68" r="26255" b="2"/>
          <a:stretch/>
        </p:blipFill>
        <p:spPr>
          <a:xfrm>
            <a:off x="6312261" y="10"/>
            <a:ext cx="2831738" cy="413307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76C3142-E506-AAE5-4ECF-EC40C12AB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75" r="7922" b="3"/>
          <a:stretch/>
        </p:blipFill>
        <p:spPr>
          <a:xfrm>
            <a:off x="6312261" y="4233672"/>
            <a:ext cx="2831739" cy="26243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0" name="Rectangle 5159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Une image contenant plein air, sol, bâtiment, eau&#10;&#10;Description générée automatiquement">
            <a:extLst>
              <a:ext uri="{FF2B5EF4-FFF2-40B4-BE49-F238E27FC236}">
                <a16:creationId xmlns:a16="http://schemas.microsoft.com/office/drawing/2014/main" id="{FCDA25C7-5406-9D3B-CC10-2B53311A40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69" r="29159" b="3"/>
          <a:stretch/>
        </p:blipFill>
        <p:spPr>
          <a:xfrm>
            <a:off x="20" y="5"/>
            <a:ext cx="2942061" cy="3937609"/>
          </a:xfrm>
          <a:prstGeom prst="rect">
            <a:avLst/>
          </a:prstGeom>
        </p:spPr>
      </p:pic>
      <p:pic>
        <p:nvPicPr>
          <p:cNvPr id="13" name="Image 12" descr="Une image contenant arbre, plein air, habits, personne&#10;&#10;Description générée automatiquement">
            <a:extLst>
              <a:ext uri="{FF2B5EF4-FFF2-40B4-BE49-F238E27FC236}">
                <a16:creationId xmlns:a16="http://schemas.microsoft.com/office/drawing/2014/main" id="{1552A37E-5A93-CDEE-90DE-893ECDC3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49" r="7732" b="-3"/>
          <a:stretch/>
        </p:blipFill>
        <p:spPr>
          <a:xfrm>
            <a:off x="3098724" y="10"/>
            <a:ext cx="2942082" cy="3937599"/>
          </a:xfrm>
          <a:prstGeom prst="rect">
            <a:avLst/>
          </a:prstGeom>
        </p:spPr>
      </p:pic>
      <p:sp useBgFill="1">
        <p:nvSpPr>
          <p:cNvPr id="5162" name="Rectangle 5161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338" y="4215384"/>
            <a:ext cx="5606359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93" y="4462819"/>
            <a:ext cx="2152263" cy="1608383"/>
          </a:xfrm>
        </p:spPr>
        <p:txBody>
          <a:bodyPr>
            <a:normAutofit/>
          </a:bodyPr>
          <a:lstStyle/>
          <a:p>
            <a:r>
              <a:rPr lang="fr-BE" sz="2100" dirty="0">
                <a:latin typeface="Forte Forward" pitchFamily="2" charset="0"/>
                <a:cs typeface="Forte Forward" pitchFamily="2" charset="0"/>
              </a:rPr>
              <a:t>Dag 2 </a:t>
            </a:r>
            <a:br>
              <a:rPr lang="fr-BE" sz="2100" dirty="0">
                <a:latin typeface="Forte Forward" pitchFamily="2" charset="0"/>
                <a:cs typeface="Forte Forward" pitchFamily="2" charset="0"/>
              </a:rPr>
            </a:br>
            <a:br>
              <a:rPr lang="fr-BE" sz="2100" dirty="0">
                <a:latin typeface="Forte Forward" pitchFamily="2" charset="0"/>
                <a:cs typeface="Forte Forward" pitchFamily="2" charset="0"/>
              </a:rPr>
            </a:br>
            <a:r>
              <a:rPr lang="fr-BE" sz="2100" dirty="0">
                <a:latin typeface="Forte Forward" pitchFamily="2" charset="0"/>
                <a:cs typeface="Forte Forward" pitchFamily="2" charset="0"/>
              </a:rPr>
              <a:t> Via </a:t>
            </a:r>
            <a:r>
              <a:rPr lang="fr-BE" sz="2100" dirty="0" err="1">
                <a:latin typeface="Forte Forward" pitchFamily="2" charset="0"/>
                <a:cs typeface="Forte Forward" pitchFamily="2" charset="0"/>
              </a:rPr>
              <a:t>Cordata</a:t>
            </a:r>
            <a:r>
              <a:rPr lang="fr-BE" sz="2100" dirty="0">
                <a:latin typeface="Forte Forward" pitchFamily="2" charset="0"/>
                <a:cs typeface="Forte Forward" pitchFamily="2" charset="0"/>
              </a:rPr>
              <a:t> &amp; Shooting</a:t>
            </a:r>
          </a:p>
        </p:txBody>
      </p:sp>
      <p:pic>
        <p:nvPicPr>
          <p:cNvPr id="12" name="Image 11" descr="Une image contenant plein air, ciel, aventure, Équipement de randonnée&#10;&#10;Description générée automatiquement">
            <a:extLst>
              <a:ext uri="{FF2B5EF4-FFF2-40B4-BE49-F238E27FC236}">
                <a16:creationId xmlns:a16="http://schemas.microsoft.com/office/drawing/2014/main" id="{C86E47F1-0815-42F4-3B27-AD102C03BE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538" r="1631"/>
          <a:stretch/>
        </p:blipFill>
        <p:spPr>
          <a:xfrm>
            <a:off x="6197450" y="10"/>
            <a:ext cx="2946550" cy="3937599"/>
          </a:xfrm>
          <a:prstGeom prst="rect">
            <a:avLst/>
          </a:prstGeom>
        </p:spPr>
      </p:pic>
      <p:sp>
        <p:nvSpPr>
          <p:cNvPr id="5164" name="Rectangle 5163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6" name="Rectangle 5165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11332" y="525551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8724" y="4464872"/>
            <a:ext cx="2784348" cy="160838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BE" sz="1500" dirty="0" err="1"/>
              <a:t>Avontuurlijke</a:t>
            </a:r>
            <a:r>
              <a:rPr lang="fr-BE" sz="1500" dirty="0"/>
              <a:t> </a:t>
            </a:r>
            <a:r>
              <a:rPr lang="fr-BE" sz="1500" dirty="0" err="1"/>
              <a:t>hike</a:t>
            </a:r>
            <a:r>
              <a:rPr lang="fr-BE" sz="1500" dirty="0"/>
              <a:t> </a:t>
            </a:r>
            <a:r>
              <a:rPr lang="fr-BE" sz="1500" dirty="0" err="1"/>
              <a:t>langs</a:t>
            </a:r>
            <a:r>
              <a:rPr lang="fr-BE" sz="1500" dirty="0"/>
              <a:t> </a:t>
            </a:r>
            <a:r>
              <a:rPr lang="fr-BE" sz="1500" dirty="0" err="1"/>
              <a:t>bergpaden</a:t>
            </a:r>
            <a:r>
              <a:rPr lang="fr-BE" sz="1500" dirty="0"/>
              <a:t> via </a:t>
            </a:r>
            <a:r>
              <a:rPr lang="fr-BE" sz="1500" dirty="0" err="1"/>
              <a:t>touwen</a:t>
            </a:r>
            <a:r>
              <a:rPr lang="fr-BE" sz="1500" dirty="0"/>
              <a:t>,  </a:t>
            </a:r>
            <a:r>
              <a:rPr lang="fr-BE" sz="1500" dirty="0" err="1"/>
              <a:t>een</a:t>
            </a:r>
            <a:r>
              <a:rPr lang="fr-BE" sz="1500" dirty="0"/>
              <a:t> </a:t>
            </a:r>
            <a:r>
              <a:rPr lang="fr-BE" sz="1500" dirty="0" err="1"/>
              <a:t>tokkelbaan</a:t>
            </a:r>
            <a:r>
              <a:rPr lang="fr-BE" sz="1500" dirty="0"/>
              <a:t>, </a:t>
            </a:r>
            <a:r>
              <a:rPr lang="fr-BE" sz="1500" dirty="0" err="1"/>
              <a:t>abseil</a:t>
            </a:r>
            <a:r>
              <a:rPr lang="fr-BE" sz="1500" dirty="0"/>
              <a:t> en </a:t>
            </a:r>
            <a:r>
              <a:rPr lang="fr-BE" sz="1500" dirty="0" err="1"/>
              <a:t>deathride</a:t>
            </a:r>
            <a:r>
              <a:rPr lang="fr-BE" sz="1500" dirty="0"/>
              <a:t>.</a:t>
            </a:r>
          </a:p>
          <a:p>
            <a:pPr>
              <a:lnSpc>
                <a:spcPct val="90000"/>
              </a:lnSpc>
            </a:pPr>
            <a:r>
              <a:rPr lang="fr-BE" sz="1500" dirty="0" err="1"/>
              <a:t>Schiettrilogie</a:t>
            </a:r>
            <a:r>
              <a:rPr lang="fr-BE" sz="1500" dirty="0"/>
              <a:t> workshop </a:t>
            </a:r>
            <a:r>
              <a:rPr lang="fr-BE" sz="1500" dirty="0" err="1"/>
              <a:t>zoals</a:t>
            </a:r>
            <a:r>
              <a:rPr lang="fr-BE" sz="1500" dirty="0"/>
              <a:t> de </a:t>
            </a:r>
            <a:r>
              <a:rPr lang="fr-BE" sz="1500" dirty="0" err="1"/>
              <a:t>elite</a:t>
            </a:r>
            <a:r>
              <a:rPr lang="fr-BE" sz="1500" dirty="0"/>
              <a:t> </a:t>
            </a:r>
            <a:r>
              <a:rPr lang="fr-BE" sz="1500" dirty="0" err="1"/>
              <a:t>eenheden</a:t>
            </a:r>
            <a:r>
              <a:rPr lang="fr-BE" sz="1500" dirty="0"/>
              <a:t>.</a:t>
            </a:r>
          </a:p>
          <a:p>
            <a:pPr>
              <a:lnSpc>
                <a:spcPct val="90000"/>
              </a:lnSpc>
            </a:pPr>
            <a:r>
              <a:rPr lang="fr-BE" sz="1500" dirty="0" err="1"/>
              <a:t>Avond</a:t>
            </a:r>
            <a:r>
              <a:rPr lang="fr-BE" sz="1500" dirty="0"/>
              <a:t>: party op </a:t>
            </a:r>
            <a:r>
              <a:rPr lang="fr-BE" sz="1500" dirty="0" err="1"/>
              <a:t>unieke</a:t>
            </a:r>
            <a:r>
              <a:rPr lang="fr-BE" sz="1500" dirty="0"/>
              <a:t> </a:t>
            </a:r>
            <a:r>
              <a:rPr lang="fr-BE" sz="1500" dirty="0" err="1"/>
              <a:t>feestlocatie</a:t>
            </a:r>
            <a:r>
              <a:rPr lang="fr-BE" sz="1500" dirty="0"/>
              <a:t>.</a:t>
            </a:r>
          </a:p>
        </p:txBody>
      </p:sp>
      <p:pic>
        <p:nvPicPr>
          <p:cNvPr id="17" name="Image 16" descr="Une image contenant table, meubles, restaurant, chaise">
            <a:extLst>
              <a:ext uri="{FF2B5EF4-FFF2-40B4-BE49-F238E27FC236}">
                <a16:creationId xmlns:a16="http://schemas.microsoft.com/office/drawing/2014/main" id="{DE440298-8902-87D1-A9B1-E4D0866F0E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" r="8732" b="4"/>
          <a:stretch/>
        </p:blipFill>
        <p:spPr>
          <a:xfrm>
            <a:off x="6201918" y="4160171"/>
            <a:ext cx="2942082" cy="21491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18" descr="Une image contenant plein air, maison, paysage, fenêtre&#10;&#10;Description générée automatiquement">
            <a:extLst>
              <a:ext uri="{FF2B5EF4-FFF2-40B4-BE49-F238E27FC236}">
                <a16:creationId xmlns:a16="http://schemas.microsoft.com/office/drawing/2014/main" id="{845C6564-5E7F-310B-B880-BE7A5A2F3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50" r="23932"/>
          <a:stretch/>
        </p:blipFill>
        <p:spPr>
          <a:xfrm>
            <a:off x="20" y="10"/>
            <a:ext cx="5732039" cy="685799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447" y="3986129"/>
            <a:ext cx="4716196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152624"/>
            <a:ext cx="1584198" cy="1920240"/>
          </a:xfrm>
        </p:spPr>
        <p:txBody>
          <a:bodyPr>
            <a:normAutofit/>
          </a:bodyPr>
          <a:lstStyle/>
          <a:p>
            <a:r>
              <a:rPr lang="fr-BE" sz="2100" dirty="0">
                <a:latin typeface="Forte Forward" pitchFamily="2" charset="0"/>
                <a:cs typeface="Forte Forward" pitchFamily="2" charset="0"/>
              </a:rPr>
              <a:t>Dag 3  </a:t>
            </a:r>
            <a:br>
              <a:rPr lang="fr-BE" sz="2100" dirty="0">
                <a:latin typeface="Forte Forward" pitchFamily="2" charset="0"/>
                <a:cs typeface="Forte Forward" pitchFamily="2" charset="0"/>
              </a:rPr>
            </a:br>
            <a:br>
              <a:rPr lang="fr-BE" sz="2100" dirty="0">
                <a:latin typeface="Forte Forward" pitchFamily="2" charset="0"/>
                <a:cs typeface="Forte Forward" pitchFamily="2" charset="0"/>
              </a:rPr>
            </a:br>
            <a:r>
              <a:rPr lang="fr-BE" sz="2100" dirty="0" err="1">
                <a:latin typeface="Forte Forward" pitchFamily="2" charset="0"/>
                <a:cs typeface="Forte Forward" pitchFamily="2" charset="0"/>
              </a:rPr>
              <a:t>Vespa’s</a:t>
            </a:r>
            <a:r>
              <a:rPr lang="fr-BE" sz="2100" dirty="0">
                <a:latin typeface="Forte Forward" pitchFamily="2" charset="0"/>
                <a:cs typeface="Forte Forward" pitchFamily="2" charset="0"/>
              </a:rPr>
              <a:t>, </a:t>
            </a:r>
            <a:r>
              <a:rPr lang="fr-BE" sz="2100" dirty="0" err="1">
                <a:latin typeface="Forte Forward" pitchFamily="2" charset="0"/>
                <a:cs typeface="Forte Forward" pitchFamily="2" charset="0"/>
              </a:rPr>
              <a:t>Oldtimers</a:t>
            </a:r>
            <a:r>
              <a:rPr lang="fr-BE" sz="2100" dirty="0">
                <a:latin typeface="Forte Forward" pitchFamily="2" charset="0"/>
                <a:cs typeface="Forte Forward" pitchFamily="2" charset="0"/>
              </a:rPr>
              <a:t> &amp; </a:t>
            </a:r>
            <a:r>
              <a:rPr lang="fr-BE" sz="2100" dirty="0" err="1">
                <a:latin typeface="Forte Forward" pitchFamily="2" charset="0"/>
                <a:cs typeface="Forte Forward" pitchFamily="2" charset="0"/>
              </a:rPr>
              <a:t>Bier</a:t>
            </a:r>
            <a:endParaRPr lang="fr-BE" sz="2100" dirty="0">
              <a:latin typeface="Forte Forward" pitchFamily="2" charset="0"/>
              <a:cs typeface="Forte Forward" pitchFamily="2" charset="0"/>
            </a:endParaRPr>
          </a:p>
        </p:txBody>
      </p:sp>
      <p:pic>
        <p:nvPicPr>
          <p:cNvPr id="12" name="Image 11" descr="Une image contenant arbre, plein air, véhicule, Véhicule terrestre&#10;&#10;Description générée automatiquement">
            <a:extLst>
              <a:ext uri="{FF2B5EF4-FFF2-40B4-BE49-F238E27FC236}">
                <a16:creationId xmlns:a16="http://schemas.microsoft.com/office/drawing/2014/main" id="{3FEB6CC4-BD88-3F7C-6A5D-023FFA2E81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0" r="1" b="9912"/>
          <a:stretch/>
        </p:blipFill>
        <p:spPr>
          <a:xfrm>
            <a:off x="5790036" y="10"/>
            <a:ext cx="3353964" cy="224027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277" y="47845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2405" y="5105887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744" y="4151376"/>
            <a:ext cx="2489454" cy="1920240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endParaRPr lang="nl-NL" sz="1200" dirty="0">
              <a:effectLst/>
              <a:latin typeface="YALBs-mIj2o 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500" b="0" i="0" dirty="0">
                <a:effectLst/>
                <a:latin typeface="+mj-lt"/>
              </a:rPr>
              <a:t>Romantische Vespatour langs de mooiste paden, of:</a:t>
            </a:r>
            <a:endParaRPr lang="nl-NL" sz="1500" i="1" dirty="0">
              <a:effectLst/>
              <a:latin typeface="+mj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500" b="0" i="0" dirty="0">
                <a:effectLst/>
                <a:latin typeface="+mj-lt"/>
              </a:rPr>
              <a:t>Rally met een 2CV en geïntegreerde quiz.</a:t>
            </a:r>
            <a:endParaRPr lang="nl-NL" sz="1500" dirty="0">
              <a:latin typeface="+mj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500" b="0" i="0" dirty="0">
                <a:effectLst/>
                <a:latin typeface="+mj-lt"/>
              </a:rPr>
              <a:t>Bezoek aan Luik met lokale bewoner en bezoek ambachtelijke brouwerij.</a:t>
            </a:r>
            <a:endParaRPr lang="nl-NL" sz="1500" dirty="0">
              <a:latin typeface="+mj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500" b="0" i="0" dirty="0">
                <a:effectLst/>
                <a:latin typeface="+mj-lt"/>
              </a:rPr>
              <a:t>Avond: Gastronomisch diner in bijzonder restaurant</a:t>
            </a:r>
            <a:r>
              <a:rPr lang="nl-NL" sz="1500" dirty="0">
                <a:latin typeface="+mj-lt"/>
              </a:rPr>
              <a:t>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2079222-76FC-91D7-F515-8ABE01BB45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" b="5"/>
          <a:stretch/>
        </p:blipFill>
        <p:spPr>
          <a:xfrm>
            <a:off x="5790036" y="2308860"/>
            <a:ext cx="3353964" cy="224028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F2B4DA-140E-7E50-1E95-7DC6EE830A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3753"/>
          <a:stretch/>
        </p:blipFill>
        <p:spPr>
          <a:xfrm>
            <a:off x="5790036" y="4617720"/>
            <a:ext cx="3353968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1" name="Rectangle 418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3" name="Rectangle 418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85" name="Group 4184">
            <a:extLst>
              <a:ext uri="{FF2B5EF4-FFF2-40B4-BE49-F238E27FC236}">
                <a16:creationId xmlns:a16="http://schemas.microsoft.com/office/drawing/2014/main" id="{2B35F886-1102-4486-830A-34F41439C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4186" name="Oval 4185">
              <a:extLst>
                <a:ext uri="{FF2B5EF4-FFF2-40B4-BE49-F238E27FC236}">
                  <a16:creationId xmlns:a16="http://schemas.microsoft.com/office/drawing/2014/main" id="{7DEFD1BC-7AD4-41EC-8E11-4E5E8AC54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7" name="Oval 4186">
              <a:extLst>
                <a:ext uri="{FF2B5EF4-FFF2-40B4-BE49-F238E27FC236}">
                  <a16:creationId xmlns:a16="http://schemas.microsoft.com/office/drawing/2014/main" id="{8B0E5C8B-3874-4B3C-BAD4-9EFE85FEA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8" name="Oval 4187">
              <a:extLst>
                <a:ext uri="{FF2B5EF4-FFF2-40B4-BE49-F238E27FC236}">
                  <a16:creationId xmlns:a16="http://schemas.microsoft.com/office/drawing/2014/main" id="{E7DA6224-9378-452F-A53A-DD0BF1972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9" name="Oval 4188">
              <a:extLst>
                <a:ext uri="{FF2B5EF4-FFF2-40B4-BE49-F238E27FC236}">
                  <a16:creationId xmlns:a16="http://schemas.microsoft.com/office/drawing/2014/main" id="{1DE869DF-C006-49F7-B9FF-0317F64E9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90" name="Oval 4189">
              <a:extLst>
                <a:ext uri="{FF2B5EF4-FFF2-40B4-BE49-F238E27FC236}">
                  <a16:creationId xmlns:a16="http://schemas.microsoft.com/office/drawing/2014/main" id="{FD200C16-6204-4580-AB37-7E94176D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1" name="Oval 4190">
              <a:extLst>
                <a:ext uri="{FF2B5EF4-FFF2-40B4-BE49-F238E27FC236}">
                  <a16:creationId xmlns:a16="http://schemas.microsoft.com/office/drawing/2014/main" id="{F0DE7603-6DD0-4DB6-88FC-5402B9D4A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68ED118C-444B-D29A-A963-EF58AE962D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00" r="38356" b="-1"/>
          <a:stretch/>
        </p:blipFill>
        <p:spPr>
          <a:xfrm>
            <a:off x="3216768" y="431490"/>
            <a:ext cx="2662247" cy="3157838"/>
          </a:xfrm>
          <a:prstGeom prst="rect">
            <a:avLst/>
          </a:prstGeom>
        </p:spPr>
      </p:pic>
      <p:grpSp>
        <p:nvGrpSpPr>
          <p:cNvPr id="4193" name="Group 4192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638515"/>
            <a:ext cx="304800" cy="322326"/>
            <a:chOff x="215328" y="-46937"/>
            <a:chExt cx="304800" cy="2773841"/>
          </a:xfrm>
        </p:grpSpPr>
        <p:cxnSp>
          <p:nvCxnSpPr>
            <p:cNvPr id="4194" name="Straight Connector 4193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5" name="Straight Connector 4194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6" name="Straight Connector 4195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7" name="Straight Connector 4196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9950DEC4-2B41-23BC-ECFC-3FBCC913D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89" r="16926"/>
          <a:stretch/>
        </p:blipFill>
        <p:spPr>
          <a:xfrm>
            <a:off x="449433" y="434590"/>
            <a:ext cx="2662247" cy="3162873"/>
          </a:xfrm>
          <a:prstGeom prst="rect">
            <a:avLst/>
          </a:prstGeom>
        </p:spPr>
      </p:pic>
      <p:sp>
        <p:nvSpPr>
          <p:cNvPr id="4199" name="Rectangle 419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1" name="Group 420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202" name="Straight Connector 420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3" name="Straight Connector 420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4" name="Straight Connector 420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5" name="Straight Connector 420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98739A1-0171-76EC-1CB9-980C2ACC91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87" r="22929"/>
          <a:stretch/>
        </p:blipFill>
        <p:spPr>
          <a:xfrm>
            <a:off x="5961970" y="406043"/>
            <a:ext cx="2662247" cy="3162873"/>
          </a:xfrm>
          <a:prstGeom prst="rect">
            <a:avLst/>
          </a:prstGeom>
        </p:spPr>
      </p:pic>
      <p:sp>
        <p:nvSpPr>
          <p:cNvPr id="4207" name="Rectangle 420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9" name="Group 420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210" name="Straight Connector 420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1" name="Straight Connector 421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2" name="Straight Connector 421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3" name="Straight Connector 421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13AD3D9-C8D3-C64C-9E9E-13FA38D8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018137"/>
            <a:ext cx="3412998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100" kern="1200" dirty="0" err="1">
                <a:solidFill>
                  <a:schemeClr val="bg1"/>
                </a:solidFill>
                <a:latin typeface="Forte Forward" pitchFamily="2" charset="0"/>
                <a:cs typeface="Forte Forward" pitchFamily="2" charset="0"/>
              </a:rPr>
              <a:t>Accommodatie’s</a:t>
            </a:r>
            <a:endParaRPr lang="en-US" sz="2100" kern="1200" dirty="0">
              <a:solidFill>
                <a:schemeClr val="bg1"/>
              </a:solidFill>
              <a:latin typeface="Forte Forward" pitchFamily="2" charset="0"/>
              <a:cs typeface="Forte Forward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1DDD03-5D04-85DC-5DBA-4AE18099AE4B}"/>
              </a:ext>
            </a:extLst>
          </p:cNvPr>
          <p:cNvSpPr txBox="1"/>
          <p:nvPr/>
        </p:nvSpPr>
        <p:spPr>
          <a:xfrm>
            <a:off x="4114560" y="4018143"/>
            <a:ext cx="4495999" cy="212959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De </a:t>
            </a:r>
            <a:r>
              <a:rPr lang="en-US" sz="1500" dirty="0" err="1">
                <a:solidFill>
                  <a:schemeClr val="bg1"/>
                </a:solidFill>
              </a:rPr>
              <a:t>eerste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nacht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verblijf</a:t>
            </a:r>
            <a:r>
              <a:rPr lang="en-US" sz="1500" dirty="0">
                <a:solidFill>
                  <a:schemeClr val="bg1"/>
                </a:solidFill>
              </a:rPr>
              <a:t> je in </a:t>
            </a:r>
            <a:r>
              <a:rPr lang="en-US" sz="1500" dirty="0" err="1">
                <a:solidFill>
                  <a:schemeClr val="bg1"/>
                </a:solidFill>
              </a:rPr>
              <a:t>een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heerlijke</a:t>
            </a:r>
            <a:r>
              <a:rPr lang="en-US" sz="1500" dirty="0">
                <a:solidFill>
                  <a:schemeClr val="bg1"/>
                </a:solidFill>
              </a:rPr>
              <a:t> tent op </a:t>
            </a:r>
            <a:r>
              <a:rPr lang="en-US" sz="1500" dirty="0" err="1">
                <a:solidFill>
                  <a:schemeClr val="bg1"/>
                </a:solidFill>
              </a:rPr>
              <a:t>een</a:t>
            </a:r>
            <a:r>
              <a:rPr lang="en-US" sz="1500" dirty="0">
                <a:solidFill>
                  <a:schemeClr val="bg1"/>
                </a:solidFill>
              </a:rPr>
              <a:t> Glamping.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De </a:t>
            </a:r>
            <a:r>
              <a:rPr lang="en-US" sz="1500" dirty="0" err="1">
                <a:solidFill>
                  <a:schemeClr val="bg1"/>
                </a:solidFill>
              </a:rPr>
              <a:t>tweede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nacht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slaap</a:t>
            </a:r>
            <a:r>
              <a:rPr lang="en-US" sz="1500" dirty="0">
                <a:solidFill>
                  <a:schemeClr val="bg1"/>
                </a:solidFill>
              </a:rPr>
              <a:t> je in </a:t>
            </a:r>
            <a:r>
              <a:rPr lang="en-US" sz="1500" dirty="0" err="1">
                <a:solidFill>
                  <a:schemeClr val="bg1"/>
                </a:solidFill>
              </a:rPr>
              <a:t>een</a:t>
            </a:r>
            <a:r>
              <a:rPr lang="en-US" sz="1500" dirty="0">
                <a:solidFill>
                  <a:schemeClr val="bg1"/>
                </a:solidFill>
              </a:rPr>
              <a:t> ultra modern hotel.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De </a:t>
            </a:r>
            <a:r>
              <a:rPr lang="en-US" sz="1500" dirty="0" err="1">
                <a:solidFill>
                  <a:schemeClr val="bg1"/>
                </a:solidFill>
              </a:rPr>
              <a:t>laatste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nacht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overnacht</a:t>
            </a:r>
            <a:r>
              <a:rPr lang="en-US" sz="1500" dirty="0">
                <a:solidFill>
                  <a:schemeClr val="bg1"/>
                </a:solidFill>
              </a:rPr>
              <a:t> je in </a:t>
            </a:r>
            <a:r>
              <a:rPr lang="en-US" sz="1500" dirty="0" err="1">
                <a:solidFill>
                  <a:schemeClr val="bg1"/>
                </a:solidFill>
              </a:rPr>
              <a:t>een</a:t>
            </a:r>
            <a:r>
              <a:rPr lang="en-US" sz="1500" dirty="0">
                <a:solidFill>
                  <a:schemeClr val="bg1"/>
                </a:solidFill>
              </a:rPr>
              <a:t> hotel </a:t>
            </a:r>
            <a:r>
              <a:rPr lang="en-US" sz="1500" dirty="0" err="1">
                <a:solidFill>
                  <a:schemeClr val="bg1"/>
                </a:solidFill>
              </a:rPr>
              <a:t>dat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een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oude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drukkerij</a:t>
            </a:r>
            <a:r>
              <a:rPr lang="en-US" sz="1500" dirty="0">
                <a:solidFill>
                  <a:schemeClr val="bg1"/>
                </a:solidFill>
              </a:rPr>
              <a:t> was. </a:t>
            </a:r>
          </a:p>
        </p:txBody>
      </p:sp>
    </p:spTree>
    <p:extLst>
      <p:ext uri="{BB962C8B-B14F-4D97-AF65-F5344CB8AC3E}">
        <p14:creationId xmlns:p14="http://schemas.microsoft.com/office/powerpoint/2010/main" val="241660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BE" sz="2100" dirty="0" err="1">
                <a:latin typeface="Forte Forward" pitchFamily="2" charset="0"/>
                <a:cs typeface="Forte Forward" pitchFamily="2" charset="0"/>
              </a:rPr>
              <a:t>Contactinformatie</a:t>
            </a:r>
            <a:endParaRPr lang="fr-BE" sz="2100" dirty="0">
              <a:latin typeface="Forte Forward" pitchFamily="2" charset="0"/>
              <a:cs typeface="Forte Forward" pitchFamily="2" charset="0"/>
            </a:endParaRPr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sz="1500" dirty="0"/>
              <a:t>Contactinformatie voor boekingen en vragen:</a:t>
            </a:r>
          </a:p>
          <a:p>
            <a:endParaRPr lang="nl-NL" sz="1500" dirty="0"/>
          </a:p>
          <a:p>
            <a:r>
              <a:rPr lang="nl-NL" sz="1500" dirty="0"/>
              <a:t>Email: kim@destinationwallonia.be</a:t>
            </a:r>
          </a:p>
          <a:p>
            <a:r>
              <a:rPr lang="nl-NL" sz="1500" dirty="0"/>
              <a:t>Telefoon: +32 485026256</a:t>
            </a:r>
          </a:p>
          <a:p>
            <a:r>
              <a:rPr lang="nl-NL" sz="1500" dirty="0"/>
              <a:t>Website: www.destinationwallonia.be</a:t>
            </a:r>
          </a:p>
        </p:txBody>
      </p:sp>
      <p:pic>
        <p:nvPicPr>
          <p:cNvPr id="5" name="Image 4" descr="Une image contenant Police, texte, blanc, calligraphie">
            <a:extLst>
              <a:ext uri="{FF2B5EF4-FFF2-40B4-BE49-F238E27FC236}">
                <a16:creationId xmlns:a16="http://schemas.microsoft.com/office/drawing/2014/main" id="{6F89EDB0-61AB-8407-12AC-A2830B3CF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6" r="6354" b="1"/>
          <a:stretch/>
        </p:blipFill>
        <p:spPr>
          <a:xfrm>
            <a:off x="4574286" y="1175982"/>
            <a:ext cx="4094226" cy="45060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201</Words>
  <Application>Microsoft Office PowerPoint</Application>
  <PresentationFormat>Affichage à l'écran (4:3)</PresentationFormat>
  <Paragraphs>32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Forte Forward</vt:lpstr>
      <vt:lpstr>YALBs-mIj2o 0</vt:lpstr>
      <vt:lpstr>Office Theme</vt:lpstr>
      <vt:lpstr> </vt:lpstr>
      <vt:lpstr>Dag 1   Rewilding &amp; Canyoning</vt:lpstr>
      <vt:lpstr>Dag 2    Via Cordata &amp; Shooting</vt:lpstr>
      <vt:lpstr>Dag 3    Vespa’s, Oldtimers &amp; Bier</vt:lpstr>
      <vt:lpstr>Accommodatie’s</vt:lpstr>
      <vt:lpstr>Contactinformatie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Kim de Lescluze</dc:creator>
  <cp:keywords/>
  <dc:description>generated using python-pptx</dc:description>
  <cp:lastModifiedBy>Kim de Lescluze</cp:lastModifiedBy>
  <cp:revision>10</cp:revision>
  <dcterms:created xsi:type="dcterms:W3CDTF">2013-01-27T09:14:16Z</dcterms:created>
  <dcterms:modified xsi:type="dcterms:W3CDTF">2024-11-29T10:34:38Z</dcterms:modified>
  <cp:category/>
</cp:coreProperties>
</file>